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</p:sldMasterIdLst>
  <p:notesMasterIdLst>
    <p:notesMasterId r:id="rId14"/>
  </p:notesMasterIdLst>
  <p:sldIdLst>
    <p:sldId id="262" r:id="rId4"/>
    <p:sldId id="263" r:id="rId5"/>
    <p:sldId id="256" r:id="rId6"/>
    <p:sldId id="264" r:id="rId7"/>
    <p:sldId id="257" r:id="rId8"/>
    <p:sldId id="258" r:id="rId9"/>
    <p:sldId id="265" r:id="rId10"/>
    <p:sldId id="266" r:id="rId11"/>
    <p:sldId id="32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435EC-F276-4D02-AA11-AB63ACC776F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2E1DA-9B85-406D-9660-7E2AD0C5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9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19" y="17476"/>
            <a:ext cx="8819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10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3961738" y="-39371"/>
            <a:ext cx="32013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</a:rPr>
              <a:t>CITIES</a:t>
            </a:r>
            <a:r>
              <a:rPr lang="en-US" sz="2000" b="1" baseline="0">
                <a:solidFill>
                  <a:schemeClr val="bg1"/>
                </a:solidFill>
              </a:rPr>
              <a:t> AROUND THE WORLD</a:t>
            </a:r>
            <a:endParaRPr lang="en-US" sz="2000" b="1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49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9B31-1026-006C-4E69-1E12DC957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57741-EFF7-0F4A-FACE-551C7C3BF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FDB6F-CF4F-6103-C897-643C8B92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0E823-4453-FAD2-4990-25E37411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2612-6B96-A6FA-E959-43701D41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3780-BF51-92C7-AB8B-5A27D118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7126C-02A3-61C7-5A91-DB4D54852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3A07B-F5A0-480D-9132-2E6ECAA6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D52A-781C-B42C-B027-8125A042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4E7C-2E73-9ABF-A48B-4A1C6C1D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88E6-5BE2-4BB2-862D-D6F3BE92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BE020-4A9A-08CD-2583-89C6864A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EAF8-67E7-CEA8-E790-5C700C26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2AF-111E-6C6B-B4D7-626A1738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39B80-9904-4E88-77BD-7AD09E26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8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6360-9CB4-58DE-D09C-DBB98E9C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739A-FD44-D2AF-6F5B-828905130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6B70-28B6-EC85-3148-E2F2EDA2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8A3AC-EDF2-ABAA-94D2-81AF7A9D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0649D-42C6-E9D5-B8A5-0A126242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740C2-4F7E-13E2-6647-04D83E9F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580A-ABA2-C428-96F7-8D51303A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64C5-EAFA-D1C1-B6E0-5C7C6D4D5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3AA07-A3FE-0014-EA89-C1825127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8FD3B-FF2C-8417-3C13-77C3D587D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60756-A0DA-193B-2EEC-1DB521C11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BB8DF-9B88-ACC8-C12E-65045256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BB2F1-693B-EF54-E8CD-5AF0B80C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6B3AD-EAE2-31C8-EB9B-4A1A3A10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0C40-2A45-BB0A-BB4D-04092F59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ED881-555B-FD0A-851D-00E190D9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BE2D3-AA4C-344C-D15F-30B06BE6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486D7-AB50-B356-59F5-224B6F06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5EC0F-85F8-0627-165C-D6C09A82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01849-CE8B-428A-83FD-3D6D61BA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6ADC-6432-496B-D59C-7E4CE0B4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C259-624A-461F-DCA7-6F55E01C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C64-74CC-0C36-2381-97D6E426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22C4B-948A-56EE-9C71-16482F71E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FBEC5-560F-73B7-76BA-FB747E6B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967A0-8FAF-FBD2-9690-DF61A9BF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5DA01-A1DD-4540-D934-2D6F9294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8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8F18-0723-3534-FF66-3E90A0DA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9854F-0690-0E11-F9A1-6AD57DC9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E1365-D89B-ED0D-3A51-0B446E40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CA05-F600-0764-3622-13F56384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8FAB8-9133-BD77-B241-C86D19D3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C37FD-6AFE-84ED-D22B-4FBE2238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D302-07AC-CC73-2650-9520B476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28F3D-6881-5E0F-1B94-3424F5F21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B9585-8525-EA7C-FBAA-7661EA57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B991-8115-B9F8-3687-71BE3027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2E735-61CD-DDDF-1307-3EC1B855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3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843FD-FC49-13F5-63BA-650F1D455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6E759-1D3C-A9A6-CD7E-1B619E623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8B89-13EC-68AD-54F1-32E1D412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F8FA-7356-EE71-EAC5-C4F41A5E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BB9A1-16AA-63D7-1825-E5B21CE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0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0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23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20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3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1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90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35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19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42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19" y="17476"/>
            <a:ext cx="8819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10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3961738" y="-39371"/>
            <a:ext cx="32013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</a:rPr>
              <a:t>CITIES</a:t>
            </a:r>
            <a:r>
              <a:rPr lang="en-US" sz="2000" b="1" baseline="0">
                <a:solidFill>
                  <a:schemeClr val="bg1"/>
                </a:solidFill>
              </a:rPr>
              <a:t> AROUND THE WORLD</a:t>
            </a:r>
            <a:endParaRPr lang="en-US" sz="2000" b="1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6798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19" y="7373"/>
            <a:ext cx="8819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10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961738" y="-23405"/>
            <a:ext cx="32013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CITIES</a:t>
            </a:r>
            <a:r>
              <a:rPr lang="en-US" sz="2000" b="1" baseline="0">
                <a:solidFill>
                  <a:schemeClr val="bg1"/>
                </a:solidFill>
              </a:rPr>
              <a:t> AROUND THE WORLD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04179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0449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DB7B5-5AD3-0B22-0C4C-DB6E94ED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08D58-3827-D65C-816F-EAC2ABFD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3E12-4F95-749D-DF40-8C0CC6758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35B3-47E3-4EE4-8A5B-017C2AA9EA9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9820C-283E-DBA1-CE2E-D2FCC3A97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192E0-5B1D-49A0-CCC1-32193AC7B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0A18-D51D-46E3-BA5F-08DB9E4B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6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D7A3-28AA-32EF-E73C-E6B5266A5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168" y="8502"/>
            <a:ext cx="9144000" cy="951321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Committee's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Van Van Secondary School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67AC0-8C7B-C0F9-0025-4B5A668B8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54" y="2027102"/>
            <a:ext cx="9056914" cy="898762"/>
          </a:xfrm>
        </p:spPr>
        <p:txBody>
          <a:bodyPr>
            <a:normAutofit lnSpcReduction="10000"/>
          </a:bodyPr>
          <a:lstStyle/>
          <a:p>
            <a:r>
              <a:rPr lang="vi-VN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6A3458-A452-7A24-AABF-FB6C73C08006}"/>
              </a:ext>
            </a:extLst>
          </p:cNvPr>
          <p:cNvSpPr txBox="1">
            <a:spLocks/>
          </p:cNvSpPr>
          <p:nvPr/>
        </p:nvSpPr>
        <p:spPr>
          <a:xfrm>
            <a:off x="1567543" y="3255228"/>
            <a:ext cx="9056914" cy="898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EE297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Cities around the world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297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FAC21E-3E75-5977-7661-EF243183480F}"/>
              </a:ext>
            </a:extLst>
          </p:cNvPr>
          <p:cNvSpPr txBox="1">
            <a:spLocks/>
          </p:cNvSpPr>
          <p:nvPr/>
        </p:nvSpPr>
        <p:spPr>
          <a:xfrm>
            <a:off x="4447821" y="4153990"/>
            <a:ext cx="3041779" cy="48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Lesson 2</a:t>
            </a:r>
            <a:r>
              <a:rPr kumimoji="0" lang="vi-VN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8D9FB-98FC-0C45-318D-49477380B2C2}"/>
              </a:ext>
            </a:extLst>
          </p:cNvPr>
          <p:cNvSpPr txBox="1"/>
          <p:nvPr/>
        </p:nvSpPr>
        <p:spPr>
          <a:xfrm>
            <a:off x="2362200" y="609600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Irregular comparatives and superlatives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CF131-89BC-751C-5529-9A920DDC6B60}"/>
              </a:ext>
            </a:extLst>
          </p:cNvPr>
          <p:cNvSpPr txBox="1"/>
          <p:nvPr/>
        </p:nvSpPr>
        <p:spPr>
          <a:xfrm>
            <a:off x="3352800" y="1194375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very common adjectives have completely irregular comparative and superlative forms.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8BA6B5-645A-C1F4-CA14-D2BB8BD31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8056"/>
              </p:ext>
            </p:extLst>
          </p:nvPr>
        </p:nvGraphicFramePr>
        <p:xfrm>
          <a:off x="1524000" y="2017432"/>
          <a:ext cx="8991600" cy="4230968"/>
        </p:xfrm>
        <a:graphic>
          <a:graphicData uri="http://schemas.openxmlformats.org/drawingml/2006/table">
            <a:tbl>
              <a:tblPr firstRow="1" firstCol="1" bandRow="1"/>
              <a:tblGrid>
                <a:gridCol w="2618913">
                  <a:extLst>
                    <a:ext uri="{9D8B030D-6E8A-4147-A177-3AD203B41FA5}">
                      <a16:colId xmlns:a16="http://schemas.microsoft.com/office/drawing/2014/main" val="2913878611"/>
                    </a:ext>
                  </a:extLst>
                </a:gridCol>
                <a:gridCol w="2815253">
                  <a:extLst>
                    <a:ext uri="{9D8B030D-6E8A-4147-A177-3AD203B41FA5}">
                      <a16:colId xmlns:a16="http://schemas.microsoft.com/office/drawing/2014/main" val="157464184"/>
                    </a:ext>
                  </a:extLst>
                </a:gridCol>
                <a:gridCol w="3557434">
                  <a:extLst>
                    <a:ext uri="{9D8B030D-6E8A-4147-A177-3AD203B41FA5}">
                      <a16:colId xmlns:a16="http://schemas.microsoft.com/office/drawing/2014/main" val="3333868137"/>
                    </a:ext>
                  </a:extLst>
                </a:gridCol>
              </a:tblGrid>
              <a:tr h="570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0863"/>
                  </a:ext>
                </a:extLst>
              </a:tr>
              <a:tr h="570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best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399360"/>
                  </a:ext>
                </a:extLst>
              </a:tr>
              <a:tr h="570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02158"/>
                  </a:ext>
                </a:extLst>
              </a:tr>
              <a:tr h="570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little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least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21205"/>
                  </a:ext>
                </a:extLst>
              </a:tr>
              <a:tr h="570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much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most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47598"/>
                  </a:ext>
                </a:extLst>
              </a:tr>
              <a:tr h="1035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further / farther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32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furthest / farthest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7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19172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ir parents' lives were defined by war. Now Vietnam's youth are pushing  the country toward a new identity - Los Angeles Times">
            <a:extLst>
              <a:ext uri="{FF2B5EF4-FFF2-40B4-BE49-F238E27FC236}">
                <a16:creationId xmlns:a16="http://schemas.microsoft.com/office/drawing/2014/main" id="{1B59D439-09C4-907D-577B-95F1B41E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2387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hông có mô tả ảnh.">
            <a:extLst>
              <a:ext uri="{FF2B5EF4-FFF2-40B4-BE49-F238E27FC236}">
                <a16:creationId xmlns:a16="http://schemas.microsoft.com/office/drawing/2014/main" id="{7BF81E08-F673-AB3D-D7B6-BE843519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52387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D918A-0B89-0FCF-C51C-F042A71BD079}"/>
              </a:ext>
            </a:extLst>
          </p:cNvPr>
          <p:cNvSpPr txBox="1"/>
          <p:nvPr/>
        </p:nvSpPr>
        <p:spPr>
          <a:xfrm>
            <a:off x="2667000" y="6248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is noisier than Hanoi.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FEC10E-2365-9FE6-892F-05C350BD81B4}"/>
              </a:ext>
            </a:extLst>
          </p:cNvPr>
          <p:cNvCxnSpPr/>
          <p:nvPr/>
        </p:nvCxnSpPr>
        <p:spPr>
          <a:xfrm>
            <a:off x="6553200" y="6745625"/>
            <a:ext cx="990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C3922F-272D-C307-AE90-F92B2CCDA68E}"/>
              </a:ext>
            </a:extLst>
          </p:cNvPr>
          <p:cNvCxnSpPr>
            <a:cxnSpLocks/>
          </p:cNvCxnSpPr>
          <p:nvPr/>
        </p:nvCxnSpPr>
        <p:spPr>
          <a:xfrm>
            <a:off x="7696200" y="6745625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6FFFF-25E1-EE46-A9CE-A69BB3A9044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005" y="832572"/>
            <a:ext cx="5295900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595" y="2340121"/>
            <a:ext cx="3199063" cy="927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707" y="3686175"/>
            <a:ext cx="6138521" cy="999036"/>
          </a:xfrm>
          <a:prstGeom prst="rect">
            <a:avLst/>
          </a:prstGeom>
        </p:spPr>
      </p:pic>
      <p:pic>
        <p:nvPicPr>
          <p:cNvPr id="6" name="58 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24800" y="2347310"/>
            <a:ext cx="487363" cy="487363"/>
          </a:xfrm>
          <a:prstGeom prst="rect">
            <a:avLst/>
          </a:prstGeom>
        </p:spPr>
      </p:pic>
      <p:pic>
        <p:nvPicPr>
          <p:cNvPr id="7" name="59 Track 5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34063" y="3593828"/>
            <a:ext cx="487363" cy="487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69861" y="4130782"/>
            <a:ext cx="482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03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red bullhorn with the words speak out on its side - 6027246">
            <a:extLst>
              <a:ext uri="{FF2B5EF4-FFF2-40B4-BE49-F238E27FC236}">
                <a16:creationId xmlns:a16="http://schemas.microsoft.com/office/drawing/2014/main" id="{A2D56241-3E9F-3562-8678-067B13CD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94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5E5F-766B-8632-9B30-432AD15E4C74}"/>
              </a:ext>
            </a:extLst>
          </p:cNvPr>
          <p:cNvSpPr txBox="1"/>
          <p:nvPr/>
        </p:nvSpPr>
        <p:spPr>
          <a:xfrm>
            <a:off x="5715000" y="2049492"/>
            <a:ext cx="5112588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friendly – friendl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ier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lazy – laz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ier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early - earl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ier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8446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6FFFF-25E1-EE46-A9CE-A69BB3A9044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981075"/>
            <a:ext cx="91344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876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6FFFF-25E1-EE46-A9CE-A69BB3A9044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2" b="99568" l="109" r="99674">
                        <a14:foregroundMark x1="109" y1="1512" x2="99674" y2="95896"/>
                        <a14:foregroundMark x1="761" y1="54212" x2="54674" y2="97192"/>
                        <a14:foregroundMark x1="12174" y1="5832" x2="98587" y2="19654"/>
                        <a14:foregroundMark x1="543" y1="4752" x2="18587" y2="57451"/>
                        <a14:foregroundMark x1="1957" y1="88769" x2="36522" y2="99568"/>
                        <a14:foregroundMark x1="7609" y1="3024" x2="35652" y2="3888"/>
                        <a14:foregroundMark x1="48587" y1="25918" x2="64239" y2="41037"/>
                        <a14:foregroundMark x1="22717" y1="5400" x2="41848" y2="6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844849"/>
            <a:ext cx="9067214" cy="45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7234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gắm Đà Lạt đẹp nao lòng trong buổi sớm bình minh">
            <a:extLst>
              <a:ext uri="{FF2B5EF4-FFF2-40B4-BE49-F238E27FC236}">
                <a16:creationId xmlns:a16="http://schemas.microsoft.com/office/drawing/2014/main" id="{076CE4D4-47A4-06CE-307D-E5DC797A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5257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ACCF5B-C774-5403-E5D1-19C7D1783CC8}"/>
              </a:ext>
            </a:extLst>
          </p:cNvPr>
          <p:cNvSpPr txBox="1"/>
          <p:nvPr/>
        </p:nvSpPr>
        <p:spPr>
          <a:xfrm>
            <a:off x="1371600" y="5791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Đà Lạt City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Đà Nẵng có gì chơi? Khu vui chơi và điểm du lịch hot nhất">
            <a:extLst>
              <a:ext uri="{FF2B5EF4-FFF2-40B4-BE49-F238E27FC236}">
                <a16:creationId xmlns:a16="http://schemas.microsoft.com/office/drawing/2014/main" id="{41F5E3A0-9894-D698-90D9-BBC7FE9B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5257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1A1C3-9FA5-FE8A-F6AE-CED4780299A4}"/>
              </a:ext>
            </a:extLst>
          </p:cNvPr>
          <p:cNvSpPr txBox="1"/>
          <p:nvPr/>
        </p:nvSpPr>
        <p:spPr>
          <a:xfrm>
            <a:off x="7620000" y="5715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Đà Nẵng City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2912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0F7754-88AB-38B2-4B36-0B422B2D7AA9}"/>
              </a:ext>
            </a:extLst>
          </p:cNvPr>
          <p:cNvSpPr txBox="1"/>
          <p:nvPr/>
        </p:nvSpPr>
        <p:spPr>
          <a:xfrm>
            <a:off x="228600" y="685800"/>
            <a:ext cx="11963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A: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Where do you want to spend your vacation this summer: </a:t>
            </a:r>
            <a:b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en-US" sz="32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Đà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or </a:t>
            </a:r>
            <a:r>
              <a:rPr lang="en-US" sz="32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Đà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Nẵng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b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</a:rPr>
              <a:t>B: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 prefer to go to </a:t>
            </a:r>
            <a:r>
              <a:rPr lang="en-US" sz="32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Đà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Nẵng</a:t>
            </a:r>
            <a:r>
              <a:rPr lang="en-US" sz="3200" i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br>
              <a:rPr lang="vi-VN" sz="3200" u="sng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</a:rPr>
              <a:t>A: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Why?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Because ……………………………………..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4220169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EEDA8-8AB9-599B-CAAA-3D0B8328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5" y="411218"/>
            <a:ext cx="1818784" cy="1377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6262A-AB6A-74C4-1F6A-24290FE9BE2C}"/>
              </a:ext>
            </a:extLst>
          </p:cNvPr>
          <p:cNvSpPr txBox="1"/>
          <p:nvPr/>
        </p:nvSpPr>
        <p:spPr>
          <a:xfrm>
            <a:off x="2065469" y="957431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C4408-F2D6-6483-3CE3-5F7D7CFADAA3}"/>
              </a:ext>
            </a:extLst>
          </p:cNvPr>
          <p:cNvSpPr txBox="1"/>
          <p:nvPr/>
        </p:nvSpPr>
        <p:spPr>
          <a:xfrm>
            <a:off x="1759231" y="2680077"/>
            <a:ext cx="6098874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 some adjectives 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 by heart</a:t>
            </a:r>
          </a:p>
        </p:txBody>
      </p:sp>
    </p:spTree>
    <p:extLst>
      <p:ext uri="{BB962C8B-B14F-4D97-AF65-F5344CB8AC3E}">
        <p14:creationId xmlns:p14="http://schemas.microsoft.com/office/powerpoint/2010/main" val="116771614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136</Words>
  <Application>Microsoft Office PowerPoint</Application>
  <PresentationFormat>Widescreen</PresentationFormat>
  <Paragraphs>38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2_Office Theme</vt:lpstr>
      <vt:lpstr>People Committee's Binh Chanh District  Vo Van Van Secondary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duy phung minh</cp:lastModifiedBy>
  <cp:revision>5</cp:revision>
  <dcterms:created xsi:type="dcterms:W3CDTF">2006-08-16T00:00:00Z</dcterms:created>
  <dcterms:modified xsi:type="dcterms:W3CDTF">2022-07-28T13:12:59Z</dcterms:modified>
</cp:coreProperties>
</file>